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1" r:id="rId5"/>
    <p:sldMasterId id="2147483672" r:id="rId6"/>
  </p:sldMasterIdLst>
  <p:notesMasterIdLst>
    <p:notesMasterId r:id="rId7"/>
  </p:notesMasterIdLst>
  <p:sldIdLst>
    <p:sldId id="256" r:id="rId8"/>
    <p:sldId id="257" r:id="rId9"/>
    <p:sldId id="258" r:id="rId10"/>
  </p:sldIdLst>
  <p:sldSz cy="5143500" cx="9144000"/>
  <p:notesSz cx="6858000" cy="9144000"/>
  <p:embeddedFontLst>
    <p:embeddedFont>
      <p:font typeface="Inter"/>
      <p:regular r:id="rId11"/>
      <p:bold r:id="rId12"/>
      <p:italic r:id="rId13"/>
      <p:boldItalic r:id="rId14"/>
    </p:embeddedFont>
    <p:embeddedFont>
      <p:font typeface="Plus Jakarta Sans"/>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3DFC10D-6885-4387-99E9-02680A3286D7}">
  <a:tblStyle styleId="{33DFC10D-6885-4387-99E9-02680A3286D7}"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regular.fntdata"/><Relationship Id="rId14" Type="http://schemas.openxmlformats.org/officeDocument/2006/relationships/font" Target="fonts/Inter-boldItalic.fntdata"/><Relationship Id="rId17" Type="http://schemas.openxmlformats.org/officeDocument/2006/relationships/font" Target="fonts/PlusJakartaSans-italic.fntdata"/><Relationship Id="rId16"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58a0b39213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g358a0b39213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58c71e1355_0_1: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g358c71e1355_0_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358a0b39213_0_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358a0b39213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rtl="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rtl="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rtl="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rtl="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3" name="Shape 63"/>
        <p:cNvGrpSpPr/>
        <p:nvPr/>
      </p:nvGrpSpPr>
      <p:grpSpPr>
        <a:xfrm>
          <a:off x="0" y="0"/>
          <a:ext cx="0" cy="0"/>
          <a:chOff x="0" y="0"/>
          <a:chExt cx="0" cy="0"/>
        </a:xfrm>
      </p:grpSpPr>
      <p:sp>
        <p:nvSpPr>
          <p:cNvPr id="64" name="Google Shape;64;p1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5" name="Google Shape;65;p1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6" name="Google Shape;66;p1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67" name="Shape 67"/>
        <p:cNvGrpSpPr/>
        <p:nvPr/>
      </p:nvGrpSpPr>
      <p:grpSpPr>
        <a:xfrm>
          <a:off x="0" y="0"/>
          <a:ext cx="0" cy="0"/>
          <a:chOff x="0" y="0"/>
          <a:chExt cx="0" cy="0"/>
        </a:xfrm>
      </p:grpSpPr>
      <p:sp>
        <p:nvSpPr>
          <p:cNvPr id="68" name="Google Shape;68;p16"/>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Autofit/>
          </a:bodyPr>
          <a:lstStyle>
            <a:lvl1pPr lvl="0" marR="0" algn="ctr">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69" name="Google Shape;69;p16"/>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Autofit/>
          </a:bodyPr>
          <a:lstStyle>
            <a:lvl1pPr lvl="0" marR="0" algn="ctr">
              <a:lnSpc>
                <a:spcPct val="90000"/>
              </a:lnSpc>
              <a:spcBef>
                <a:spcPts val="8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1pPr>
            <a:lvl2pPr lvl="1" marR="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2pPr>
            <a:lvl3pPr lvl="2" marR="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3pPr>
            <a:lvl4pPr lvl="3"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4pPr>
            <a:lvl5pPr lvl="4"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5pPr>
            <a:lvl6pPr lvl="5"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70" name="Google Shape;70;p1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1" name="Google Shape;71;p1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2" name="Google Shape;72;p1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73" name="Shape 73"/>
        <p:cNvGrpSpPr/>
        <p:nvPr/>
      </p:nvGrpSpPr>
      <p:grpSpPr>
        <a:xfrm>
          <a:off x="0" y="0"/>
          <a:ext cx="0" cy="0"/>
          <a:chOff x="0" y="0"/>
          <a:chExt cx="0" cy="0"/>
        </a:xfrm>
      </p:grpSpPr>
      <p:sp>
        <p:nvSpPr>
          <p:cNvPr id="74" name="Google Shape;74;p17"/>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5" name="Google Shape;75;p17"/>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6" name="Google Shape;76;p1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7" name="Google Shape;77;p1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8" name="Google Shape;78;p1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79" name="Shape 79"/>
        <p:cNvGrpSpPr/>
        <p:nvPr/>
      </p:nvGrpSpPr>
      <p:grpSpPr>
        <a:xfrm>
          <a:off x="0" y="0"/>
          <a:ext cx="0" cy="0"/>
          <a:chOff x="0" y="0"/>
          <a:chExt cx="0" cy="0"/>
        </a:xfrm>
      </p:grpSpPr>
      <p:sp>
        <p:nvSpPr>
          <p:cNvPr id="80" name="Google Shape;80;p18"/>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1" name="Google Shape;81;p18"/>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4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4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82" name="Google Shape;82;p1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3" name="Google Shape;83;p1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4" name="Google Shape;84;p1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85" name="Shape 85"/>
        <p:cNvGrpSpPr/>
        <p:nvPr/>
      </p:nvGrpSpPr>
      <p:grpSpPr>
        <a:xfrm>
          <a:off x="0" y="0"/>
          <a:ext cx="0" cy="0"/>
          <a:chOff x="0" y="0"/>
          <a:chExt cx="0" cy="0"/>
        </a:xfrm>
      </p:grpSpPr>
      <p:sp>
        <p:nvSpPr>
          <p:cNvPr id="86" name="Google Shape;86;p19"/>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7" name="Google Shape;87;p19"/>
          <p:cNvSpPr txBox="1"/>
          <p:nvPr>
            <p:ph idx="1" type="body"/>
          </p:nvPr>
        </p:nvSpPr>
        <p:spPr>
          <a:xfrm>
            <a:off x="6286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8" name="Google Shape;88;p19"/>
          <p:cNvSpPr txBox="1"/>
          <p:nvPr>
            <p:ph idx="2" type="body"/>
          </p:nvPr>
        </p:nvSpPr>
        <p:spPr>
          <a:xfrm>
            <a:off x="46291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9" name="Google Shape;89;p19"/>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0" name="Google Shape;90;p19"/>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1" name="Google Shape;91;p19"/>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92" name="Shape 92"/>
        <p:cNvGrpSpPr/>
        <p:nvPr/>
      </p:nvGrpSpPr>
      <p:grpSpPr>
        <a:xfrm>
          <a:off x="0" y="0"/>
          <a:ext cx="0" cy="0"/>
          <a:chOff x="0" y="0"/>
          <a:chExt cx="0" cy="0"/>
        </a:xfrm>
      </p:grpSpPr>
      <p:sp>
        <p:nvSpPr>
          <p:cNvPr id="93" name="Google Shape;93;p20"/>
          <p:cNvSpPr txBox="1"/>
          <p:nvPr>
            <p:ph type="title"/>
          </p:nvPr>
        </p:nvSpPr>
        <p:spPr>
          <a:xfrm>
            <a:off x="629841"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94" name="Google Shape;94;p20"/>
          <p:cNvSpPr txBox="1"/>
          <p:nvPr>
            <p:ph idx="1" type="body"/>
          </p:nvPr>
        </p:nvSpPr>
        <p:spPr>
          <a:xfrm>
            <a:off x="629841" y="1260872"/>
            <a:ext cx="38685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95" name="Google Shape;95;p20"/>
          <p:cNvSpPr txBox="1"/>
          <p:nvPr>
            <p:ph idx="2" type="body"/>
          </p:nvPr>
        </p:nvSpPr>
        <p:spPr>
          <a:xfrm>
            <a:off x="629841" y="1878806"/>
            <a:ext cx="38685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6" name="Google Shape;96;p20"/>
          <p:cNvSpPr txBox="1"/>
          <p:nvPr>
            <p:ph idx="3" type="body"/>
          </p:nvPr>
        </p:nvSpPr>
        <p:spPr>
          <a:xfrm>
            <a:off x="4629150" y="1260872"/>
            <a:ext cx="38874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97" name="Google Shape;97;p20"/>
          <p:cNvSpPr txBox="1"/>
          <p:nvPr>
            <p:ph idx="4" type="body"/>
          </p:nvPr>
        </p:nvSpPr>
        <p:spPr>
          <a:xfrm>
            <a:off x="4629150" y="1878806"/>
            <a:ext cx="38874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8" name="Google Shape;98;p20"/>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9" name="Google Shape;99;p20"/>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0" name="Google Shape;100;p2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01" name="Shape 101"/>
        <p:cNvGrpSpPr/>
        <p:nvPr/>
      </p:nvGrpSpPr>
      <p:grpSpPr>
        <a:xfrm>
          <a:off x="0" y="0"/>
          <a:ext cx="0" cy="0"/>
          <a:chOff x="0" y="0"/>
          <a:chExt cx="0" cy="0"/>
        </a:xfrm>
      </p:grpSpPr>
      <p:sp>
        <p:nvSpPr>
          <p:cNvPr id="102" name="Google Shape;102;p21"/>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3" name="Google Shape;103;p21"/>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4" name="Google Shape;104;p21"/>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5" name="Google Shape;105;p21"/>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06" name="Shape 106"/>
        <p:cNvGrpSpPr/>
        <p:nvPr/>
      </p:nvGrpSpPr>
      <p:grpSpPr>
        <a:xfrm>
          <a:off x="0" y="0"/>
          <a:ext cx="0" cy="0"/>
          <a:chOff x="0" y="0"/>
          <a:chExt cx="0" cy="0"/>
        </a:xfrm>
      </p:grpSpPr>
      <p:sp>
        <p:nvSpPr>
          <p:cNvPr id="107" name="Google Shape;107;p22"/>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8" name="Google Shape;108;p22"/>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109" name="Google Shape;109;p22"/>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10" name="Google Shape;110;p22"/>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1" name="Google Shape;111;p22"/>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2" name="Google Shape;112;p2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13" name="Shape 113"/>
        <p:cNvGrpSpPr/>
        <p:nvPr/>
      </p:nvGrpSpPr>
      <p:grpSpPr>
        <a:xfrm>
          <a:off x="0" y="0"/>
          <a:ext cx="0" cy="0"/>
          <a:chOff x="0" y="0"/>
          <a:chExt cx="0" cy="0"/>
        </a:xfrm>
      </p:grpSpPr>
      <p:sp>
        <p:nvSpPr>
          <p:cNvPr id="114" name="Google Shape;114;p2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15" name="Google Shape;115;p23"/>
          <p:cNvSpPr/>
          <p:nvPr>
            <p:ph idx="2" type="pic"/>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lvl="0" marR="0" algn="l">
              <a:lnSpc>
                <a:spcPct val="90000"/>
              </a:lnSpc>
              <a:spcBef>
                <a:spcPts val="8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algn="l">
              <a:lnSpc>
                <a:spcPct val="90000"/>
              </a:lnSpc>
              <a:spcBef>
                <a:spcPts val="400"/>
              </a:spcBef>
              <a:spcAft>
                <a:spcPts val="0"/>
              </a:spcAft>
              <a:buClr>
                <a:schemeClr val="dk1"/>
              </a:buClr>
              <a:buSzPts val="2100"/>
              <a:buFont typeface="Arial"/>
              <a:buNone/>
              <a:defRPr b="0" i="0" sz="2100" u="none" cap="none" strike="noStrike">
                <a:solidFill>
                  <a:schemeClr val="dk1"/>
                </a:solidFill>
                <a:latin typeface="Calibri"/>
                <a:ea typeface="Calibri"/>
                <a:cs typeface="Calibri"/>
                <a:sym typeface="Calibri"/>
              </a:defRPr>
            </a:lvl2pPr>
            <a:lvl3pPr lvl="2" marR="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4pPr>
            <a:lvl5pPr lvl="4"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5pPr>
            <a:lvl6pPr lvl="5"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lvl="6"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lvl="7"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lvl="8"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116" name="Google Shape;116;p23"/>
          <p:cNvSpPr txBox="1"/>
          <p:nvPr>
            <p:ph idx="1"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17" name="Google Shape;117;p2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8" name="Google Shape;118;p2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9" name="Google Shape;119;p2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20" name="Shape 120"/>
        <p:cNvGrpSpPr/>
        <p:nvPr/>
      </p:nvGrpSpPr>
      <p:grpSpPr>
        <a:xfrm>
          <a:off x="0" y="0"/>
          <a:ext cx="0" cy="0"/>
          <a:chOff x="0" y="0"/>
          <a:chExt cx="0" cy="0"/>
        </a:xfrm>
      </p:grpSpPr>
      <p:sp>
        <p:nvSpPr>
          <p:cNvPr id="121" name="Google Shape;121;p2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2" name="Google Shape;122;p24"/>
          <p:cNvSpPr txBox="1"/>
          <p:nvPr>
            <p:ph idx="1" type="body"/>
          </p:nvPr>
        </p:nvSpPr>
        <p:spPr>
          <a:xfrm rot="5400000">
            <a:off x="2940300" y="-942431"/>
            <a:ext cx="3263400" cy="78867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3" name="Google Shape;123;p2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4" name="Google Shape;124;p2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5" name="Google Shape;125;p2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26" name="Shape 126"/>
        <p:cNvGrpSpPr/>
        <p:nvPr/>
      </p:nvGrpSpPr>
      <p:grpSpPr>
        <a:xfrm>
          <a:off x="0" y="0"/>
          <a:ext cx="0" cy="0"/>
          <a:chOff x="0" y="0"/>
          <a:chExt cx="0" cy="0"/>
        </a:xfrm>
      </p:grpSpPr>
      <p:sp>
        <p:nvSpPr>
          <p:cNvPr id="127" name="Google Shape;127;p25"/>
          <p:cNvSpPr txBox="1"/>
          <p:nvPr>
            <p:ph type="title"/>
          </p:nvPr>
        </p:nvSpPr>
        <p:spPr>
          <a:xfrm rot="5400000">
            <a:off x="5350050" y="1467544"/>
            <a:ext cx="4359000" cy="19716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8" name="Google Shape;128;p25"/>
          <p:cNvSpPr txBox="1"/>
          <p:nvPr>
            <p:ph idx="1" type="body"/>
          </p:nvPr>
        </p:nvSpPr>
        <p:spPr>
          <a:xfrm rot="5400000">
            <a:off x="1349475" y="-447056"/>
            <a:ext cx="4359000" cy="58008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9" name="Google Shape;129;p2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0" name="Google Shape;130;p2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1" name="Google Shape;131;p2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0" Type="http://schemas.openxmlformats.org/officeDocument/2006/relationships/slideLayout" Target="../slideLayouts/slideLayout22.xml"/><Relationship Id="rId12" Type="http://schemas.openxmlformats.org/officeDocument/2006/relationships/theme" Target="../theme/theme1.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9" Type="http://schemas.openxmlformats.org/officeDocument/2006/relationships/slideLayout" Target="../slideLayouts/slideLayout21.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7" name="Shape 57"/>
        <p:cNvGrpSpPr/>
        <p:nvPr/>
      </p:nvGrpSpPr>
      <p:grpSpPr>
        <a:xfrm>
          <a:off x="0" y="0"/>
          <a:ext cx="0" cy="0"/>
          <a:chOff x="0" y="0"/>
          <a:chExt cx="0" cy="0"/>
        </a:xfrm>
      </p:grpSpPr>
      <p:sp>
        <p:nvSpPr>
          <p:cNvPr id="58" name="Google Shape;58;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9" name="Google Shape;59;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graphicFrame>
        <p:nvGraphicFramePr>
          <p:cNvPr id="136" name="Google Shape;136;p26"/>
          <p:cNvGraphicFramePr/>
          <p:nvPr/>
        </p:nvGraphicFramePr>
        <p:xfrm>
          <a:off x="0" y="0"/>
          <a:ext cx="3000000" cy="3000000"/>
        </p:xfrm>
        <a:graphic>
          <a:graphicData uri="http://schemas.openxmlformats.org/drawingml/2006/table">
            <a:tbl>
              <a:tblPr bandRow="1" firstRow="1">
                <a:noFill/>
                <a:tableStyleId>{33DFC10D-6885-4387-99E9-02680A3286D7}</a:tableStyleId>
              </a:tblPr>
              <a:tblGrid>
                <a:gridCol w="4572000"/>
                <a:gridCol w="4572000"/>
              </a:tblGrid>
              <a:tr h="2320850">
                <a:tc>
                  <a:txBody>
                    <a:bodyPr/>
                    <a:lstStyle/>
                    <a:p>
                      <a:pPr indent="0" lvl="0" marL="0" rtl="0" algn="l">
                        <a:spcBef>
                          <a:spcPts val="0"/>
                        </a:spcBef>
                        <a:spcAft>
                          <a:spcPts val="0"/>
                        </a:spcAft>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lnSpc>
                          <a:spcPct val="100000"/>
                        </a:lnSpc>
                        <a:spcBef>
                          <a:spcPts val="0"/>
                        </a:spcBef>
                        <a:spcAft>
                          <a:spcPts val="0"/>
                        </a:spcAft>
                        <a:buNone/>
                      </a:pPr>
                      <a:r>
                        <a:t/>
                      </a:r>
                      <a:endParaRPr sz="17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rPr lang="en" sz="1800">
                          <a:latin typeface="Inter"/>
                          <a:ea typeface="Inter"/>
                          <a:cs typeface="Inter"/>
                          <a:sym typeface="Inter"/>
                        </a:rPr>
                        <a:t>Imp</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r>
            </a:tbl>
          </a:graphicData>
        </a:graphic>
      </p:graphicFrame>
      <p:sp>
        <p:nvSpPr>
          <p:cNvPr id="137" name="Google Shape;137;p26"/>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38" name="Google Shape;138;p26"/>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graphicFrame>
        <p:nvGraphicFramePr>
          <p:cNvPr id="143" name="Google Shape;143;p27"/>
          <p:cNvGraphicFramePr/>
          <p:nvPr/>
        </p:nvGraphicFramePr>
        <p:xfrm>
          <a:off x="0" y="0"/>
          <a:ext cx="3000000" cy="3000000"/>
        </p:xfrm>
        <a:graphic>
          <a:graphicData uri="http://schemas.openxmlformats.org/drawingml/2006/table">
            <a:tbl>
              <a:tblPr bandRow="1" firstRow="1">
                <a:noFill/>
                <a:tableStyleId>{33DFC10D-6885-4387-99E9-02680A3286D7}</a:tableStyleId>
              </a:tblPr>
              <a:tblGrid>
                <a:gridCol w="4572000"/>
                <a:gridCol w="4572000"/>
              </a:tblGrid>
              <a:tr h="2320850">
                <a:tc>
                  <a:txBody>
                    <a:bodyPr/>
                    <a:lstStyle/>
                    <a:p>
                      <a:pPr indent="0" lvl="0" marL="0" rtl="0" algn="l">
                        <a:spcBef>
                          <a:spcPts val="0"/>
                        </a:spcBef>
                        <a:spcAft>
                          <a:spcPts val="0"/>
                        </a:spcAft>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lnSpc>
                          <a:spcPct val="100000"/>
                        </a:lnSpc>
                        <a:spcBef>
                          <a:spcPts val="0"/>
                        </a:spcBef>
                        <a:spcAft>
                          <a:spcPts val="0"/>
                        </a:spcAft>
                        <a:buNone/>
                      </a:pPr>
                      <a:r>
                        <a:rPr lang="en" sz="1700">
                          <a:latin typeface="Inter"/>
                          <a:ea typeface="Inter"/>
                          <a:cs typeface="Inter"/>
                          <a:sym typeface="Inter"/>
                        </a:rPr>
                        <a:t>a nationalist movement that aims to encourage and strengthen bonds of solidarity between all indigenous peoples and diasporas of African ancestry</a:t>
                      </a:r>
                      <a:endParaRPr sz="17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“The Sons of Africa [1780s] appears to have been one of the first Pan-African organizations. Its members came from different parts of West Africa but, as a consequence of enslavement and forced migration, found themselves in England where they organized collectively to find solutions to the common problems they faced.” </a:t>
                      </a:r>
                      <a:endParaRPr sz="1300">
                        <a:latin typeface="Inter"/>
                        <a:ea typeface="Inter"/>
                        <a:cs typeface="Inter"/>
                        <a:sym typeface="Inter"/>
                      </a:endParaRPr>
                    </a:p>
                    <a:p>
                      <a:pPr indent="-311150" lvl="0" marL="457200" rtl="0" algn="r">
                        <a:spcBef>
                          <a:spcPts val="0"/>
                        </a:spcBef>
                        <a:spcAft>
                          <a:spcPts val="0"/>
                        </a:spcAft>
                        <a:buSzPts val="1300"/>
                        <a:buFont typeface="Inter"/>
                        <a:buChar char="-"/>
                      </a:pPr>
                      <a:r>
                        <a:rPr lang="en" sz="1300">
                          <a:latin typeface="Inter"/>
                          <a:ea typeface="Inter"/>
                          <a:cs typeface="Inter"/>
                          <a:sym typeface="Inter"/>
                        </a:rPr>
                        <a:t>Hakim Adi, </a:t>
                      </a:r>
                      <a:r>
                        <a:rPr i="1" lang="en" sz="1300">
                          <a:latin typeface="Inter"/>
                          <a:ea typeface="Inter"/>
                          <a:cs typeface="Inter"/>
                          <a:sym typeface="Inter"/>
                        </a:rPr>
                        <a:t>Pan-Africanism: A History</a:t>
                      </a:r>
                      <a:r>
                        <a:rPr lang="en" sz="1300">
                          <a:latin typeface="Inter"/>
                          <a:ea typeface="Inter"/>
                          <a:cs typeface="Inter"/>
                          <a:sym typeface="Inter"/>
                        </a:rPr>
                        <a:t>, 2018.</a:t>
                      </a:r>
                      <a:endParaRPr sz="13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rPr lang="en" sz="1800">
                          <a:latin typeface="Inter"/>
                          <a:ea typeface="Inter"/>
                          <a:cs typeface="Inter"/>
                          <a:sym typeface="Inter"/>
                        </a:rPr>
                        <a:t>Imp</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r>
            </a:tbl>
          </a:graphicData>
        </a:graphic>
      </p:graphicFrame>
      <p:sp>
        <p:nvSpPr>
          <p:cNvPr id="144" name="Google Shape;144;p27"/>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Pan-Africanism</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45" name="Google Shape;145;p27"/>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28"/>
          <p:cNvSpPr txBox="1"/>
          <p:nvPr/>
        </p:nvSpPr>
        <p:spPr>
          <a:xfrm>
            <a:off x="5169750" y="128750"/>
            <a:ext cx="3851700" cy="3428400"/>
          </a:xfrm>
          <a:prstGeom prst="rect">
            <a:avLst/>
          </a:prstGeom>
          <a:noFill/>
          <a:ln>
            <a:noFill/>
          </a:ln>
        </p:spPr>
        <p:txBody>
          <a:bodyPr anchorCtr="0" anchor="t" bIns="34275" lIns="68575" spcFirstLastPara="1" rIns="68575" wrap="square" tIns="34275">
            <a:noAutofit/>
          </a:bodyPr>
          <a:lstStyle/>
          <a:p>
            <a:pPr indent="0" lvl="0" marL="0" rtl="0" algn="l">
              <a:lnSpc>
                <a:spcPct val="100000"/>
              </a:lnSpc>
              <a:spcBef>
                <a:spcPts val="0"/>
              </a:spcBef>
              <a:spcAft>
                <a:spcPts val="0"/>
              </a:spcAft>
              <a:buNone/>
            </a:pPr>
            <a:r>
              <a:rPr b="1" lang="en">
                <a:latin typeface="Inter"/>
                <a:ea typeface="Inter"/>
                <a:cs typeface="Inter"/>
                <a:sym typeface="Inter"/>
              </a:rPr>
              <a:t>SCENARIO RESPONSE:</a:t>
            </a:r>
            <a:endParaRPr b="1">
              <a:latin typeface="Inter"/>
              <a:ea typeface="Inter"/>
              <a:cs typeface="Inter"/>
              <a:sym typeface="Inter"/>
            </a:endParaRPr>
          </a:p>
          <a:p>
            <a:pPr indent="0" lvl="0" marL="0" rtl="0" algn="l">
              <a:lnSpc>
                <a:spcPct val="100000"/>
              </a:lnSpc>
              <a:spcBef>
                <a:spcPts val="0"/>
              </a:spcBef>
              <a:spcAft>
                <a:spcPts val="0"/>
              </a:spcAft>
              <a:buNone/>
            </a:pPr>
            <a:r>
              <a:rPr lang="en">
                <a:solidFill>
                  <a:schemeClr val="dk1"/>
                </a:solidFill>
                <a:latin typeface="Inter"/>
                <a:ea typeface="Inter"/>
                <a:cs typeface="Inter"/>
                <a:sym typeface="Inter"/>
              </a:rPr>
              <a:t>In 3-5 sentences, answer the following prompts.</a:t>
            </a:r>
            <a:endParaRPr b="1">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a:latin typeface="Inter"/>
              <a:ea typeface="Inter"/>
              <a:cs typeface="Inter"/>
              <a:sym typeface="Inter"/>
            </a:endParaRPr>
          </a:p>
          <a:p>
            <a:pPr indent="0" lvl="0" marL="0" rtl="0" algn="l">
              <a:lnSpc>
                <a:spcPct val="100000"/>
              </a:lnSpc>
              <a:spcBef>
                <a:spcPts val="0"/>
              </a:spcBef>
              <a:spcAft>
                <a:spcPts val="0"/>
              </a:spcAft>
              <a:buNone/>
            </a:pPr>
            <a:r>
              <a:rPr lang="en">
                <a:solidFill>
                  <a:schemeClr val="dk1"/>
                </a:solidFill>
                <a:latin typeface="Inter"/>
                <a:ea typeface="Inter"/>
                <a:cs typeface="Inter"/>
                <a:sym typeface="Inter"/>
              </a:rPr>
              <a:t>Why is it difficult for all six New England states to work together to save the Patriots? What could they do to overcome their differences and convince the NFL to keep the team in New England?</a:t>
            </a:r>
            <a:endParaRPr>
              <a:solidFill>
                <a:schemeClr val="dk1"/>
              </a:solidFill>
              <a:latin typeface="Inter"/>
              <a:ea typeface="Inter"/>
              <a:cs typeface="Inter"/>
              <a:sym typeface="Inter"/>
            </a:endParaRPr>
          </a:p>
          <a:p>
            <a:pPr indent="0" lvl="0" marL="0" rtl="0" algn="l">
              <a:lnSpc>
                <a:spcPct val="100000"/>
              </a:lnSpc>
              <a:spcBef>
                <a:spcPts val="1200"/>
              </a:spcBef>
              <a:spcAft>
                <a:spcPts val="0"/>
              </a:spcAft>
              <a:buClr>
                <a:schemeClr val="dk1"/>
              </a:buClr>
              <a:buSzPts val="1100"/>
              <a:buFont typeface="Arial"/>
              <a:buNone/>
            </a:pPr>
            <a:r>
              <a:t/>
            </a:r>
            <a:endParaRPr b="1">
              <a:solidFill>
                <a:srgbClr val="E95C3D"/>
              </a:solidFill>
              <a:latin typeface="Inter"/>
              <a:ea typeface="Inter"/>
              <a:cs typeface="Inter"/>
              <a:sym typeface="Inter"/>
            </a:endParaRPr>
          </a:p>
          <a:p>
            <a:pPr indent="0" lvl="0" marL="0" rtl="0" algn="l">
              <a:lnSpc>
                <a:spcPct val="100000"/>
              </a:lnSpc>
              <a:spcBef>
                <a:spcPts val="1200"/>
              </a:spcBef>
              <a:spcAft>
                <a:spcPts val="0"/>
              </a:spcAft>
              <a:buNone/>
            </a:pPr>
            <a:r>
              <a:t/>
            </a:r>
            <a:endParaRPr b="1">
              <a:solidFill>
                <a:srgbClr val="E95C3D"/>
              </a:solidFill>
              <a:latin typeface="Inter"/>
              <a:ea typeface="Inter"/>
              <a:cs typeface="Inter"/>
              <a:sym typeface="Inter"/>
            </a:endParaRPr>
          </a:p>
        </p:txBody>
      </p:sp>
      <p:sp>
        <p:nvSpPr>
          <p:cNvPr id="151" name="Google Shape;151;p28"/>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
        <p:nvSpPr>
          <p:cNvPr id="152" name="Google Shape;152;p28"/>
          <p:cNvSpPr txBox="1"/>
          <p:nvPr/>
        </p:nvSpPr>
        <p:spPr>
          <a:xfrm>
            <a:off x="154450" y="143025"/>
            <a:ext cx="4417500" cy="17505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
                <a:solidFill>
                  <a:schemeClr val="dk1"/>
                </a:solidFill>
                <a:latin typeface="Inter"/>
                <a:ea typeface="Inter"/>
                <a:cs typeface="Inter"/>
                <a:sym typeface="Inter"/>
              </a:rPr>
              <a:t>The Patriots Are in Trouble!</a:t>
            </a:r>
            <a:endParaRPr b="1">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a:solidFill>
                  <a:schemeClr val="dk1"/>
                </a:solidFill>
                <a:latin typeface="Inter"/>
                <a:ea typeface="Inter"/>
                <a:cs typeface="Inter"/>
                <a:sym typeface="Inter"/>
              </a:rPr>
              <a:t>Imagine there’s a serious rumor that the New England Patriots are going to be moved to another state—like California. The only way to stop it is for all six New England states to work together and convince the NFL to keep the team in New England. But there’s a problem…</a:t>
            </a:r>
            <a:endParaRPr>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a:solidFill>
                <a:schemeClr val="dk2"/>
              </a:solidFill>
              <a:latin typeface="Inter"/>
              <a:ea typeface="Inter"/>
              <a:cs typeface="Inter"/>
              <a:sym typeface="Inter"/>
            </a:endParaRPr>
          </a:p>
          <a:p>
            <a:pPr indent="0" lvl="0" marL="0" rtl="0" algn="l">
              <a:lnSpc>
                <a:spcPct val="100000"/>
              </a:lnSpc>
              <a:spcBef>
                <a:spcPts val="0"/>
              </a:spcBef>
              <a:spcAft>
                <a:spcPts val="0"/>
              </a:spcAft>
              <a:buNone/>
            </a:pPr>
            <a:r>
              <a:t/>
            </a:r>
            <a:endParaRPr>
              <a:solidFill>
                <a:schemeClr val="dk2"/>
              </a:solidFill>
              <a:latin typeface="Inter"/>
              <a:ea typeface="Inter"/>
              <a:cs typeface="Inter"/>
              <a:sym typeface="Inter"/>
            </a:endParaRPr>
          </a:p>
        </p:txBody>
      </p:sp>
      <p:pic>
        <p:nvPicPr>
          <p:cNvPr id="153" name="Google Shape;153;p28" title="US His DC Project - 2025-03-22T152932.869.jpg"/>
          <p:cNvPicPr preferRelativeResize="0"/>
          <p:nvPr/>
        </p:nvPicPr>
        <p:blipFill rotWithShape="1">
          <a:blip r:embed="rId3">
            <a:alphaModFix/>
          </a:blip>
          <a:srcRect b="32851" l="9567" r="0" t="9786"/>
          <a:stretch/>
        </p:blipFill>
        <p:spPr>
          <a:xfrm>
            <a:off x="286050" y="1833500"/>
            <a:ext cx="4906157" cy="1750499"/>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